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Roboto" panose="02000000000000000000" pitchFamily="2" charset="0"/>
      <p:regular r:id="rId17"/>
    </p:embeddedFont>
    <p:embeddedFont>
      <p:font typeface="Roboto Slab" pitchFamily="2" charset="0"/>
      <p:regular r:id="rId18"/>
    </p:embeddedFont>
    <p:embeddedFont>
      <p:font typeface="Roboto Slab Light" pitchFamily="2" charset="0"/>
      <p:regular r:id="rId19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BDE930C-4FDA-4FF7-A005-CDD4E6F2544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356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1.wdp"/><Relationship Id="rId7" Type="http://schemas.openxmlformats.org/officeDocument/2006/relationships/image" Target="../media/image35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microsoft.com/office/2007/relationships/hdphoto" Target="../media/hdphoto2.wdp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Chronos: Transformando la Gestión Escolar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Aplicación móvil y plataforma web para una gestión escolar integral y eficiente.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 b="7676"/>
          <a:stretch>
            <a:fillRect/>
          </a:stretch>
        </p:blipFill>
        <p:spPr>
          <a:xfrm>
            <a:off x="0" y="1540492"/>
            <a:ext cx="7315200" cy="481921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8990" y="2634972"/>
            <a:ext cx="476452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Modelo de Datos Tablas clave:</a:t>
            </a:r>
            <a:endParaRPr lang="en-US" sz="2650" dirty="0"/>
          </a:p>
        </p:txBody>
      </p:sp>
      <p:sp>
        <p:nvSpPr>
          <p:cNvPr id="5" name="Text 1"/>
          <p:cNvSpPr/>
          <p:nvPr/>
        </p:nvSpPr>
        <p:spPr>
          <a:xfrm>
            <a:off x="8108990" y="3287077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Colegio, Profesor, Alumno, Apoderado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8108990" y="3729276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Curso, Matrícula, Asistencia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108990" y="4171474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Evaluación, Nota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108990" y="4613672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Chat, Mensaje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108990" y="5231725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0637" y="294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Mockups Móvil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b="6207"/>
          <a:stretch>
            <a:fillRect/>
          </a:stretch>
        </p:blipFill>
        <p:spPr>
          <a:xfrm>
            <a:off x="67138" y="963692"/>
            <a:ext cx="2676870" cy="574533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b="6202"/>
          <a:stretch>
            <a:fillRect/>
          </a:stretch>
        </p:blipFill>
        <p:spPr>
          <a:xfrm>
            <a:off x="2796268" y="963692"/>
            <a:ext cx="2580344" cy="574545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rcRect t="-6541" b="6541"/>
          <a:stretch>
            <a:fillRect/>
          </a:stretch>
        </p:blipFill>
        <p:spPr>
          <a:xfrm>
            <a:off x="5481132" y="563173"/>
            <a:ext cx="2878689" cy="6125381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rcRect b="6542"/>
          <a:stretch>
            <a:fillRect/>
          </a:stretch>
        </p:blipFill>
        <p:spPr>
          <a:xfrm>
            <a:off x="8401056" y="963692"/>
            <a:ext cx="2878770" cy="57248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rcRect b="6540"/>
          <a:stretch>
            <a:fillRect/>
          </a:stretch>
        </p:blipFill>
        <p:spPr>
          <a:xfrm>
            <a:off x="11321061" y="984283"/>
            <a:ext cx="2878770" cy="5724862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4497348" y="5339834"/>
            <a:ext cx="974371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3098AD2-1C9F-E38E-6E32-46F208A2EB45}"/>
              </a:ext>
            </a:extLst>
          </p:cNvPr>
          <p:cNvSpPr/>
          <p:nvPr/>
        </p:nvSpPr>
        <p:spPr>
          <a:xfrm>
            <a:off x="6160637" y="294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Mockups Web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14" name="Picture 13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565D89CC-16CE-AB4D-4A7A-7B07BFE3F1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146"/>
          <a:stretch>
            <a:fillRect/>
          </a:stretch>
        </p:blipFill>
        <p:spPr>
          <a:xfrm>
            <a:off x="1" y="741675"/>
            <a:ext cx="4838824" cy="3277456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7733EF-742D-1E0C-1406-8592CF3A34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761"/>
          <a:stretch>
            <a:fillRect/>
          </a:stretch>
        </p:blipFill>
        <p:spPr>
          <a:xfrm>
            <a:off x="4774448" y="760287"/>
            <a:ext cx="5021059" cy="3277456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6B7DF7-1463-F5EC-6336-54DD43B17C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67"/>
          <a:stretch>
            <a:fillRect/>
          </a:stretch>
        </p:blipFill>
        <p:spPr>
          <a:xfrm>
            <a:off x="9703592" y="741676"/>
            <a:ext cx="4866362" cy="3296067"/>
          </a:xfrm>
          <a:prstGeom prst="rect">
            <a:avLst/>
          </a:prstGeom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75B520-63A3-C063-41BE-AADE5674B2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474"/>
          <a:stretch>
            <a:fillRect/>
          </a:stretch>
        </p:blipFill>
        <p:spPr>
          <a:xfrm>
            <a:off x="2000729" y="4019131"/>
            <a:ext cx="5108987" cy="4080725"/>
          </a:xfrm>
          <a:prstGeom prst="rect">
            <a:avLst/>
          </a:prstGeom>
        </p:spPr>
      </p:pic>
      <p:pic>
        <p:nvPicPr>
          <p:cNvPr id="22" name="Picture 21" descr="A screenshot of a chat&#10;&#10;AI-generated content may be incorrect.">
            <a:extLst>
              <a:ext uri="{FF2B5EF4-FFF2-40B4-BE49-F238E27FC236}">
                <a16:creationId xmlns:a16="http://schemas.microsoft.com/office/drawing/2014/main" id="{A3287C4B-1DFA-91E6-1607-17AF8ACA436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816"/>
          <a:stretch>
            <a:fillRect/>
          </a:stretch>
        </p:blipFill>
        <p:spPr>
          <a:xfrm>
            <a:off x="8043992" y="4062113"/>
            <a:ext cx="6525962" cy="403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02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F633651-3324-4C11-B9D6-23F504FB6714}"/>
              </a:ext>
            </a:extLst>
          </p:cNvPr>
          <p:cNvSpPr/>
          <p:nvPr/>
        </p:nvSpPr>
        <p:spPr>
          <a:xfrm>
            <a:off x="4835516" y="332900"/>
            <a:ext cx="3897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Tecnologias</a:t>
            </a:r>
            <a:r>
              <a:rPr lang="en-US" sz="3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a </a:t>
            </a:r>
            <a:r>
              <a:rPr lang="en-US" sz="320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utilizar</a:t>
            </a:r>
            <a:endParaRPr lang="en-US" sz="3200" dirty="0">
              <a:solidFill>
                <a:srgbClr val="76B9F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3200" dirty="0">
              <a:solidFill>
                <a:srgbClr val="76B9F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pic>
        <p:nvPicPr>
          <p:cNvPr id="1026" name="Picture 2" descr="Angular (framework) - Wikipedia, la enciclopedia libre">
            <a:extLst>
              <a:ext uri="{FF2B5EF4-FFF2-40B4-BE49-F238E27FC236}">
                <a16:creationId xmlns:a16="http://schemas.microsoft.com/office/drawing/2014/main" id="{B562A02C-F760-5DA9-AC7C-C2DF750A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6222" y1="28444" x2="64000" y2="43556"/>
                        <a14:foregroundMark x1="64000" y1="43556" x2="40000" y2="71556"/>
                        <a14:foregroundMark x1="40000" y1="71556" x2="21333" y2="42222"/>
                        <a14:foregroundMark x1="21333" y1="42222" x2="21778" y2="42222"/>
                        <a14:foregroundMark x1="56000" y1="23111" x2="40000" y2="54222"/>
                        <a14:foregroundMark x1="40000" y1="54222" x2="73778" y2="71556"/>
                        <a14:foregroundMark x1="73778" y1="71556" x2="64000" y2="73778"/>
                        <a14:foregroundMark x1="53778" y1="65333" x2="36444" y2="73333"/>
                        <a14:foregroundMark x1="36444" y1="64444" x2="31226" y2="72645"/>
                        <a14:foregroundMark x1="48000" y1="89333" x2="49333" y2="89778"/>
                        <a14:foregroundMark x1="40889" y1="75556" x2="35850" y2="75685"/>
                        <a14:foregroundMark x1="22879" y1="75527" x2="19111" y2="72444"/>
                        <a14:foregroundMark x1="38667" y1="72444" x2="44889" y2="84000"/>
                        <a14:foregroundMark x1="35111" y1="83111" x2="30761" y2="81976"/>
                        <a14:foregroundMark x1="44444" y1="55111" x2="65333" y2="58222"/>
                        <a14:foregroundMark x1="25333" y1="65778" x2="23556" y2="73333"/>
                        <a14:foregroundMark x1="29778" y1="72444" x2="36889" y2="81778"/>
                        <a14:backgroundMark x1="39186" y1="86817" x2="40000" y2="87111"/>
                        <a14:backgroundMark x1="36636" y1="85896" x2="37498" y2="86207"/>
                        <a14:backgroundMark x1="24000" y1="81333" x2="25715" y2="81952"/>
                        <a14:backgroundMark x1="21778" y1="76889" x2="24375" y2="77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65" y="3048950"/>
            <a:ext cx="1420882" cy="142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 trucos para migrar de Ionic 1 a Ionic 3 - TRBL Services">
            <a:extLst>
              <a:ext uri="{FF2B5EF4-FFF2-40B4-BE49-F238E27FC236}">
                <a16:creationId xmlns:a16="http://schemas.microsoft.com/office/drawing/2014/main" id="{846F545D-BDE7-CDB0-A362-0C79257E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26" y="2587495"/>
            <a:ext cx="2107488" cy="210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cript - Wikipedia, la enciclopedia libre">
            <a:extLst>
              <a:ext uri="{FF2B5EF4-FFF2-40B4-BE49-F238E27FC236}">
                <a16:creationId xmlns:a16="http://schemas.microsoft.com/office/drawing/2014/main" id="{4A4695A0-670E-5606-2EEA-69F795CB7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868" y="4884800"/>
            <a:ext cx="1510517" cy="151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6952029-179B-CAEE-A277-4673BCECF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19396" y="3438223"/>
            <a:ext cx="1845871" cy="2076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2F69BB-69A0-3430-DBE7-617736ADC6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7935" y="3495146"/>
            <a:ext cx="2095500" cy="2095500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A62F56AE-3780-8BDF-ECA4-845A6C96CD36}"/>
              </a:ext>
            </a:extLst>
          </p:cNvPr>
          <p:cNvSpPr/>
          <p:nvPr/>
        </p:nvSpPr>
        <p:spPr>
          <a:xfrm>
            <a:off x="1325732" y="2163975"/>
            <a:ext cx="1280094" cy="233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u="sng" dirty="0">
                <a:solidFill>
                  <a:schemeClr val="bg1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rgbClr val="76B9F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rgbClr val="76B9F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3E4ED1C-1098-9CCA-0757-6F3FE08293D2}"/>
              </a:ext>
            </a:extLst>
          </p:cNvPr>
          <p:cNvSpPr/>
          <p:nvPr/>
        </p:nvSpPr>
        <p:spPr>
          <a:xfrm>
            <a:off x="10334455" y="2087362"/>
            <a:ext cx="1280094" cy="233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u="sng" dirty="0" err="1">
                <a:solidFill>
                  <a:schemeClr val="bg1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BackEnd</a:t>
            </a:r>
            <a:endParaRPr lang="en-US" sz="4000" u="sng" dirty="0">
              <a:solidFill>
                <a:schemeClr val="bg1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rgbClr val="76B9F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rgbClr val="76B9F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pic>
        <p:nvPicPr>
          <p:cNvPr id="1042" name="Picture 18" descr="Imágenes de Programador animado - Descarga gratuita en Freepik">
            <a:extLst>
              <a:ext uri="{FF2B5EF4-FFF2-40B4-BE49-F238E27FC236}">
                <a16:creationId xmlns:a16="http://schemas.microsoft.com/office/drawing/2014/main" id="{87023E24-0091-0F3C-D8D6-A07232F68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1216" l="10000" r="90000">
                        <a14:foregroundMark x1="37162" y1="58784" x2="37838" y2="58243"/>
                        <a14:foregroundMark x1="36622" y1="82703" x2="34054" y2="86622"/>
                        <a14:foregroundMark x1="34324" y1="86892" x2="39730" y2="88649"/>
                        <a14:foregroundMark x1="43514" y1="88108" x2="43243" y2="90135"/>
                        <a14:foregroundMark x1="46892" y1="87162" x2="47838" y2="89459"/>
                        <a14:foregroundMark x1="46892" y1="80676" x2="46081" y2="85541"/>
                        <a14:foregroundMark x1="44595" y1="90135" x2="32432" y2="86081"/>
                        <a14:foregroundMark x1="32432" y1="86081" x2="35135" y2="85000"/>
                        <a14:foregroundMark x1="48649" y1="89189" x2="29054" y2="87297"/>
                        <a14:foregroundMark x1="29054" y1="87297" x2="30270" y2="82973"/>
                        <a14:foregroundMark x1="23378" y1="85270" x2="9189" y2="85811"/>
                        <a14:foregroundMark x1="9189" y1="85811" x2="26757" y2="91216"/>
                        <a14:foregroundMark x1="26757" y1="91216" x2="44189" y2="91216"/>
                        <a14:foregroundMark x1="44189" y1="91216" x2="73378" y2="89324"/>
                        <a14:foregroundMark x1="73378" y1="89324" x2="60541" y2="81081"/>
                        <a14:foregroundMark x1="60541" y1="81081" x2="28919" y2="81351"/>
                        <a14:foregroundMark x1="28919" y1="81351" x2="22568" y2="85811"/>
                        <a14:foregroundMark x1="64730" y1="84054" x2="76216" y2="86892"/>
                        <a14:foregroundMark x1="76216" y1="86892" x2="68514" y2="89459"/>
                        <a14:foregroundMark x1="21486" y1="70541" x2="21486" y2="70541"/>
                        <a14:foregroundMark x1="22838" y1="65946" x2="22838" y2="65946"/>
                        <a14:foregroundMark x1="58514" y1="42162" x2="54730" y2="432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893" y="1806445"/>
            <a:ext cx="4616709" cy="461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21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F346693-4F41-C778-59EE-98E081B8BCC0}"/>
              </a:ext>
            </a:extLst>
          </p:cNvPr>
          <p:cNvSpPr/>
          <p:nvPr/>
        </p:nvSpPr>
        <p:spPr>
          <a:xfrm>
            <a:off x="1745356" y="6071100"/>
            <a:ext cx="3897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600" u="sng" dirty="0">
                <a:solidFill>
                  <a:schemeClr val="bg1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3200" dirty="0">
              <a:solidFill>
                <a:srgbClr val="76B9F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pic>
        <p:nvPicPr>
          <p:cNvPr id="2052" name="Picture 4" descr="Bombilla - Iconos gratis de tecnología">
            <a:extLst>
              <a:ext uri="{FF2B5EF4-FFF2-40B4-BE49-F238E27FC236}">
                <a16:creationId xmlns:a16="http://schemas.microsoft.com/office/drawing/2014/main" id="{BBA5BC55-50DE-3B8C-A70C-9A64E076C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00490">
            <a:off x="10303152" y="189422"/>
            <a:ext cx="3926565" cy="392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Bombilla - Iconos gratis de tecnología">
            <a:extLst>
              <a:ext uri="{FF2B5EF4-FFF2-40B4-BE49-F238E27FC236}">
                <a16:creationId xmlns:a16="http://schemas.microsoft.com/office/drawing/2014/main" id="{A2097449-EF61-7014-0694-04908524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49426">
            <a:off x="406805" y="183305"/>
            <a:ext cx="3926565" cy="392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Bombilla - Iconos gratis de tecnología">
            <a:extLst>
              <a:ext uri="{FF2B5EF4-FFF2-40B4-BE49-F238E27FC236}">
                <a16:creationId xmlns:a16="http://schemas.microsoft.com/office/drawing/2014/main" id="{87618689-8EF6-0A43-7314-F7AB65A87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284" y="188235"/>
            <a:ext cx="3926565" cy="392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46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0338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Conozca al equipo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2850833" y="1614964"/>
            <a:ext cx="8928616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Integrantes del Proyecto</a:t>
            </a:r>
            <a:endParaRPr lang="en-US" sz="6150" dirty="0"/>
          </a:p>
        </p:txBody>
      </p:sp>
      <p:sp>
        <p:nvSpPr>
          <p:cNvPr id="4" name="Shape 2"/>
          <p:cNvSpPr/>
          <p:nvPr/>
        </p:nvSpPr>
        <p:spPr>
          <a:xfrm>
            <a:off x="682347" y="3294569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43024"/>
            <a:ext cx="6407944" cy="12192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933343"/>
            <a:ext cx="680442" cy="68044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351" y="3395424"/>
            <a:ext cx="272177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1084" y="3840480"/>
            <a:ext cx="34450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Brayan Peñaloza Aravena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51084" y="433089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MX" sz="1600" dirty="0">
                <a:solidFill>
                  <a:schemeClr val="bg1"/>
                </a:solidFill>
              </a:rPr>
              <a:t>Encargado de Documentación , Desarrollo </a:t>
            </a:r>
            <a:r>
              <a:rPr lang="es-MX" sz="1600" dirty="0" err="1">
                <a:solidFill>
                  <a:schemeClr val="bg1"/>
                </a:solidFill>
              </a:rPr>
              <a:t>Frontend</a:t>
            </a:r>
            <a:r>
              <a:rPr lang="es-MX" sz="1600" dirty="0">
                <a:solidFill>
                  <a:schemeClr val="bg1"/>
                </a:solidFill>
              </a:rPr>
              <a:t>, QA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0" name="Shape 5"/>
          <p:cNvSpPr/>
          <p:nvPr/>
        </p:nvSpPr>
        <p:spPr>
          <a:xfrm>
            <a:off x="7428548" y="3273504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es-CL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3243024"/>
            <a:ext cx="6408063" cy="12192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2933343"/>
            <a:ext cx="680442" cy="680442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3228" y="3443645"/>
            <a:ext cx="272177" cy="34016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685842" y="3840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Benjamin Baeza Mora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7685842" y="4330898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chemeClr val="bg1"/>
                </a:solidFill>
              </a:rPr>
              <a:t>Encargado</a:t>
            </a:r>
            <a:r>
              <a:rPr lang="en-US" sz="1750" dirty="0">
                <a:solidFill>
                  <a:schemeClr val="bg1"/>
                </a:solidFill>
              </a:rPr>
              <a:t> del </a:t>
            </a:r>
            <a:r>
              <a:rPr lang="en-US" sz="1750" dirty="0" err="1">
                <a:solidFill>
                  <a:schemeClr val="bg1"/>
                </a:solidFill>
              </a:rPr>
              <a:t>desarrollo</a:t>
            </a:r>
            <a:r>
              <a:rPr lang="en-US" sz="1750" dirty="0">
                <a:solidFill>
                  <a:schemeClr val="bg1"/>
                </a:solidFill>
              </a:rPr>
              <a:t> </a:t>
            </a:r>
            <a:r>
              <a:rPr lang="en-US" sz="1750" dirty="0" err="1">
                <a:solidFill>
                  <a:schemeClr val="bg1"/>
                </a:solidFill>
              </a:rPr>
              <a:t>BackEnd</a:t>
            </a:r>
            <a:r>
              <a:rPr lang="en-US" sz="1750" dirty="0">
                <a:solidFill>
                  <a:schemeClr val="bg1"/>
                </a:solidFill>
              </a:rPr>
              <a:t>, DBD , QA </a:t>
            </a:r>
            <a:r>
              <a:rPr lang="en-US" sz="1750" dirty="0"/>
              <a:t> </a:t>
            </a:r>
          </a:p>
        </p:txBody>
      </p:sp>
      <p:sp>
        <p:nvSpPr>
          <p:cNvPr id="16" name="Shape 8"/>
          <p:cNvSpPr/>
          <p:nvPr/>
        </p:nvSpPr>
        <p:spPr>
          <a:xfrm>
            <a:off x="763310" y="5518071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487591"/>
            <a:ext cx="6407944" cy="12192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5177909"/>
            <a:ext cx="680442" cy="680442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8857" y="5677197"/>
            <a:ext cx="272177" cy="340162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1051084" y="6085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Fabian Aguila Alvarez</a:t>
            </a:r>
            <a:endParaRPr lang="en-US" sz="2200" dirty="0"/>
          </a:p>
        </p:txBody>
      </p:sp>
      <p:sp>
        <p:nvSpPr>
          <p:cNvPr id="21" name="Text 10"/>
          <p:cNvSpPr/>
          <p:nvPr/>
        </p:nvSpPr>
        <p:spPr>
          <a:xfrm>
            <a:off x="1051084" y="657546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chemeClr val="bg1"/>
                </a:solidFill>
              </a:rPr>
              <a:t>Encargado</a:t>
            </a:r>
            <a:r>
              <a:rPr lang="en-US" sz="1750" dirty="0">
                <a:solidFill>
                  <a:schemeClr val="bg1"/>
                </a:solidFill>
              </a:rPr>
              <a:t> del </a:t>
            </a:r>
            <a:r>
              <a:rPr lang="en-US" sz="1750" dirty="0" err="1">
                <a:solidFill>
                  <a:schemeClr val="bg1"/>
                </a:solidFill>
              </a:rPr>
              <a:t>desarrollo</a:t>
            </a:r>
            <a:r>
              <a:rPr lang="en-US" sz="1750" dirty="0">
                <a:solidFill>
                  <a:schemeClr val="bg1"/>
                </a:solidFill>
              </a:rPr>
              <a:t> </a:t>
            </a:r>
            <a:r>
              <a:rPr lang="en-US" sz="1750" dirty="0" err="1">
                <a:solidFill>
                  <a:schemeClr val="bg1"/>
                </a:solidFill>
              </a:rPr>
              <a:t>BackEnd,DBD</a:t>
            </a:r>
            <a:r>
              <a:rPr lang="en-US" sz="1750" dirty="0">
                <a:solidFill>
                  <a:schemeClr val="bg1"/>
                </a:solidFill>
              </a:rPr>
              <a:t>, QA </a:t>
            </a:r>
            <a:r>
              <a:rPr lang="en-US" sz="1750" dirty="0"/>
              <a:t> </a:t>
            </a:r>
          </a:p>
        </p:txBody>
      </p:sp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5177909"/>
            <a:ext cx="680442" cy="6804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409" y="474107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 desafío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2905601" y="915829"/>
            <a:ext cx="8819198" cy="743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Contexto y Problemática Actual</a:t>
            </a:r>
            <a:endParaRPr lang="en-US" sz="4650" dirty="0"/>
          </a:p>
        </p:txBody>
      </p:sp>
      <p:sp>
        <p:nvSpPr>
          <p:cNvPr id="4" name="Text 2"/>
          <p:cNvSpPr/>
          <p:nvPr/>
        </p:nvSpPr>
        <p:spPr>
          <a:xfrm>
            <a:off x="603409" y="2090499"/>
            <a:ext cx="268652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Problema Identificado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03409" y="2586157"/>
            <a:ext cx="6501527" cy="827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centros educativos de enseñanza básica y media enfrentan desafíos significativos. A menudo, carecen de plataformas integradas para la gestión de asistencia, notas y la comunicación fluida entre docentes, alumnos y apoderados.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3409" y="3568541"/>
            <a:ext cx="6501527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Registros manuales o sistemas fragmentados.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3409" y="3904536"/>
            <a:ext cx="6501527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Ineficiencia operativa.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3409" y="4240530"/>
            <a:ext cx="6501527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Falta de transparencia en la información.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03409" y="4576524"/>
            <a:ext cx="6501527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Dificultades en la comunicación escolar.</a:t>
            </a:r>
            <a:endParaRPr lang="en-US" sz="13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92" y="1998981"/>
            <a:ext cx="6501527" cy="6117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409" y="474107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Nuestra Propuesta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2963228" y="915829"/>
            <a:ext cx="8703945" cy="743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Chronos: Una Solución Integral</a:t>
            </a:r>
            <a:endParaRPr lang="en-US" sz="4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873" y="1728073"/>
            <a:ext cx="6501527" cy="650152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88446" y="2252126"/>
            <a:ext cx="25865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Solución Planteada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88446" y="2754391"/>
            <a:ext cx="6501527" cy="827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Chronos propone una solución doble para abordar estos problemas: una aplicación móvil y una plataforma web, diseñadas para trabajar en conjunto y optimizar la gestión escolar.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88446" y="3595320"/>
            <a:ext cx="6501527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Aplicación Móvil:</a:t>
            </a: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alumnos y apoderados, ofrece acceso a asistencia, notas, asignaturas y chat directo con profesores.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88446" y="4358758"/>
            <a:ext cx="6501527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Plataforma Web:</a:t>
            </a: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docentes y administración, permite registrar asistencia y subir calificaciones de forma centralizada y eficiente.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082" y="273092"/>
            <a:ext cx="29698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Dirección del proyecto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2145030" y="1293852"/>
            <a:ext cx="10340340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Objetivo General de Chronos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1133951" y="3211419"/>
            <a:ext cx="12702659" cy="2267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Desarrollar una aplicación móvil y una plataforma web que permitan a colegios gestionar de manera integrada la asistencia, calificaciones y comunicación entre alumnos, apoderados y docentes.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824270" y="3211419"/>
            <a:ext cx="30480" cy="2948226"/>
          </a:xfrm>
          <a:prstGeom prst="rect">
            <a:avLst/>
          </a:prstGeom>
          <a:solidFill>
            <a:srgbClr val="66A8EE"/>
          </a:solidFill>
          <a:ln/>
        </p:spPr>
        <p:txBody>
          <a:bodyPr/>
          <a:lstStyle/>
          <a:p>
            <a:endParaRPr lang="es-CL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110" y="539829"/>
            <a:ext cx="245423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Pasos Clave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1920835" y="1042868"/>
            <a:ext cx="10788729" cy="846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650"/>
              </a:lnSpc>
              <a:buNone/>
            </a:pPr>
            <a:r>
              <a:rPr lang="en-US" sz="5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Objetivos Específicos del Proyecto</a:t>
            </a:r>
            <a:endParaRPr lang="en-US" sz="5300" dirty="0"/>
          </a:p>
        </p:txBody>
      </p:sp>
      <p:sp>
        <p:nvSpPr>
          <p:cNvPr id="4" name="Text 2"/>
          <p:cNvSpPr/>
          <p:nvPr/>
        </p:nvSpPr>
        <p:spPr>
          <a:xfrm>
            <a:off x="687110" y="2183963"/>
            <a:ext cx="19633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10" y="2494717"/>
            <a:ext cx="6529864" cy="228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7110" y="2638544"/>
            <a:ext cx="6529864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Gestión de Asistencia:</a:t>
            </a: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Optimizar la gestión de asistencia escolar mediante un módulo que permita a los docentes registrar la asistencia de forma digital y a los apoderados visualizarla en tiempo real.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413308" y="2183963"/>
            <a:ext cx="19633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308" y="2512814"/>
            <a:ext cx="6529983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13308" y="2638544"/>
            <a:ext cx="6529983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Transparencia Académica:</a:t>
            </a: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Mejorar la transparencia académica al permitir que los alumnos y apoderados consulten en línea las notas y evaluaciones.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687110" y="3924300"/>
            <a:ext cx="19633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5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10" y="4213979"/>
            <a:ext cx="6529864" cy="2286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87110" y="4378881"/>
            <a:ext cx="6529864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Diseño Integral:</a:t>
            </a: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Crear la arquitectura, base de datos e interfaces de usuario intuitivas y eficientes.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7413308" y="3924300"/>
            <a:ext cx="19633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5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308" y="4213979"/>
            <a:ext cx="6529983" cy="228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13308" y="4378881"/>
            <a:ext cx="6529983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Implementación Móvil:</a:t>
            </a: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Desarrollar la aplicación para alumnos y apoderados en Android/iOS.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687110" y="5350550"/>
            <a:ext cx="19633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05</a:t>
            </a:r>
            <a:endParaRPr lang="en-US" sz="15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10" y="5620703"/>
            <a:ext cx="6529864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87110" y="5805130"/>
            <a:ext cx="6529864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Implementación Web:</a:t>
            </a: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Construir la plataforma para docentes y administración.</a:t>
            </a:r>
            <a:endParaRPr lang="en-US" sz="1500" dirty="0"/>
          </a:p>
        </p:txBody>
      </p:sp>
      <p:sp>
        <p:nvSpPr>
          <p:cNvPr id="19" name="Text 12"/>
          <p:cNvSpPr/>
          <p:nvPr/>
        </p:nvSpPr>
        <p:spPr>
          <a:xfrm>
            <a:off x="7413308" y="5350550"/>
            <a:ext cx="19633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06</a:t>
            </a:r>
            <a:endParaRPr lang="en-US" sz="150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308" y="5620703"/>
            <a:ext cx="6529983" cy="2286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7413308" y="5805130"/>
            <a:ext cx="6529983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Validación Rigurosa:</a:t>
            </a: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Asegurar el funcionamiento óptimo mediante pruebas exhaustivas.</a:t>
            </a:r>
            <a:endParaRPr lang="en-US" sz="1500" dirty="0"/>
          </a:p>
        </p:txBody>
      </p:sp>
      <p:sp>
        <p:nvSpPr>
          <p:cNvPr id="22" name="Text 14"/>
          <p:cNvSpPr/>
          <p:nvPr/>
        </p:nvSpPr>
        <p:spPr>
          <a:xfrm>
            <a:off x="687110" y="6776799"/>
            <a:ext cx="19633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07</a:t>
            </a:r>
            <a:endParaRPr lang="en-US" sz="150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10" y="7027307"/>
            <a:ext cx="13256181" cy="2286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687110" y="7231380"/>
            <a:ext cx="1325618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Entrega y Documentación:</a:t>
            </a: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Proporcionar manual de usuario y recursos completos para la adopción del sistema.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425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920" y="188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Límites del proyecto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423920" y="769989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Alcance de Chronos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423920" y="231518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Incluye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423920" y="296728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Aplicación móvil para alumnos y apoderados.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23920" y="377238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Plataforma web para profesores y administrativos.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23920" y="457748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Módulos principales: asistencia, notas, chat.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23920" y="538259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Módulo de gestión de usuarios.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23920" y="618769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 de datos centralizada y robusta.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486451" y="2315182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 Incluye (Primera Versión)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4486451" y="339257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Integración con sistemas externos ministeriales (requiere análisis adicional).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486451" y="456058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Reportes avanzados de Business Intelligence.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486451" y="53656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Personalización extensiva para cada institución.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486451" y="61707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Funcionalidades de pago o e-commerce.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630" y="515898"/>
            <a:ext cx="2407563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Enfoque de Desarrollo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3618786" y="996553"/>
            <a:ext cx="7392829" cy="809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350"/>
              </a:lnSpc>
              <a:buNone/>
            </a:pPr>
            <a:r>
              <a:rPr lang="en-US" sz="5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Metodología en Cascada</a:t>
            </a:r>
            <a:endParaRPr lang="en-US" sz="5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30" y="2087047"/>
            <a:ext cx="938093" cy="112573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82247" y="2274570"/>
            <a:ext cx="3042523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Análisis de Requerimientos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782247" y="2680216"/>
            <a:ext cx="1219152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Recopilación y documentación detallada de las necesidades.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30" y="3212783"/>
            <a:ext cx="938093" cy="11257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82247" y="3400306"/>
            <a:ext cx="2345293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Diseño del Sistema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782247" y="3805952"/>
            <a:ext cx="1219152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Definición de la arquitectura, interfaces y base de datos.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30" y="4338518"/>
            <a:ext cx="938093" cy="112573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82247" y="4526042"/>
            <a:ext cx="2345293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Implementación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1782247" y="4931688"/>
            <a:ext cx="1219152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Desarrollo del código de la aplicación móvil y plataforma web.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30" y="5464254"/>
            <a:ext cx="938093" cy="112573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82247" y="5651778"/>
            <a:ext cx="2345293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Pruebas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1782247" y="6057424"/>
            <a:ext cx="1219152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Verificación exhaustiva del funcionamiento y la calidad.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30" y="6589990"/>
            <a:ext cx="938093" cy="112573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82247" y="6777514"/>
            <a:ext cx="2858333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Entrega y Documentación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1782247" y="7183160"/>
            <a:ext cx="1219152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Puesta en producción y elaboración de manuales de usuario.</a:t>
            </a:r>
            <a:endParaRPr lang="en-US" sz="1450" dirty="0"/>
          </a:p>
        </p:txBody>
      </p:sp>
      <p:sp>
        <p:nvSpPr>
          <p:cNvPr id="19" name="AutoShape 2" descr="La metodología de cascada en la gestión de proyectos">
            <a:extLst>
              <a:ext uri="{FF2B5EF4-FFF2-40B4-BE49-F238E27FC236}">
                <a16:creationId xmlns:a16="http://schemas.microsoft.com/office/drawing/2014/main" id="{B35EAA59-B1D2-EB88-B49A-92B3928164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4210692" cy="421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22" name="Picture 21" descr="A person walking up the stairs&#10;&#10;AI-generated content may be incorrect.">
            <a:extLst>
              <a:ext uri="{FF2B5EF4-FFF2-40B4-BE49-F238E27FC236}">
                <a16:creationId xmlns:a16="http://schemas.microsoft.com/office/drawing/2014/main" id="{C4B554D1-F4EC-23BB-0A9D-527A241162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0030" y="2087047"/>
            <a:ext cx="6770370" cy="61330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5923"/>
            <a:ext cx="31039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Planificación Detallada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1037153" y="1297067"/>
            <a:ext cx="12555974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Cronograma del Proyecto Chronos</a:t>
            </a:r>
            <a:endParaRPr lang="en-US" sz="6150" dirty="0"/>
          </a:p>
        </p:txBody>
      </p:sp>
      <p:sp>
        <p:nvSpPr>
          <p:cNvPr id="4" name="Shape 2"/>
          <p:cNvSpPr/>
          <p:nvPr/>
        </p:nvSpPr>
        <p:spPr>
          <a:xfrm>
            <a:off x="793790" y="2615446"/>
            <a:ext cx="13042821" cy="3917156"/>
          </a:xfrm>
          <a:prstGeom prst="roundRect">
            <a:avLst>
              <a:gd name="adj" fmla="val 8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Shape 3"/>
          <p:cNvSpPr/>
          <p:nvPr/>
        </p:nvSpPr>
        <p:spPr>
          <a:xfrm>
            <a:off x="801410" y="262306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4"/>
          <p:cNvSpPr/>
          <p:nvPr/>
        </p:nvSpPr>
        <p:spPr>
          <a:xfrm>
            <a:off x="1028343" y="276677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Semanas 1-2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598" y="2766774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 de Requerimientos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27338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Text 7"/>
          <p:cNvSpPr/>
          <p:nvPr/>
        </p:nvSpPr>
        <p:spPr>
          <a:xfrm>
            <a:off x="1028343" y="341709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Semanas 3-4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3637598" y="3417094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Diseño del Sistema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392370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Text 10"/>
          <p:cNvSpPr/>
          <p:nvPr/>
        </p:nvSpPr>
        <p:spPr>
          <a:xfrm>
            <a:off x="1028343" y="406741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Semanas 5-8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637598" y="4067413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Implementación de la Aplicación Móvil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57402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Text 13"/>
          <p:cNvSpPr/>
          <p:nvPr/>
        </p:nvSpPr>
        <p:spPr>
          <a:xfrm>
            <a:off x="1028343" y="471773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Semanas 9-12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3637598" y="4717733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Implementación de la Plataforma Web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22434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Text 16"/>
          <p:cNvSpPr/>
          <p:nvPr/>
        </p:nvSpPr>
        <p:spPr>
          <a:xfrm>
            <a:off x="1028343" y="536805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Semanas 13-14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3637598" y="5368052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Pruebas y QA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87466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1" name="Text 19"/>
          <p:cNvSpPr/>
          <p:nvPr/>
        </p:nvSpPr>
        <p:spPr>
          <a:xfrm>
            <a:off x="1028343" y="601837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Semanas 15-16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3637598" y="6018371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Documentación y Entrega Final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93790" y="67877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cronograma de 16 semanas asegura una entrega estructurada y a tiempo de todas las fases del proyecto Chronos, garantizando la calidad en cada etapa.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9DD186-AE0F-4374-8D2A-53CCD17ACADD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636</Words>
  <Application>Microsoft Office PowerPoint</Application>
  <PresentationFormat>Custom</PresentationFormat>
  <Paragraphs>105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Roboto Slab</vt:lpstr>
      <vt:lpstr>Roboto</vt:lpstr>
      <vt:lpstr>Roboto Slab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Brayan Peñaloza</dc:creator>
  <cp:lastModifiedBy>BRAYAN ANDRES PENALOZA ARAVENA</cp:lastModifiedBy>
  <cp:revision>5</cp:revision>
  <dcterms:created xsi:type="dcterms:W3CDTF">2025-08-31T22:41:26Z</dcterms:created>
  <dcterms:modified xsi:type="dcterms:W3CDTF">2025-09-04T02:47:05Z</dcterms:modified>
</cp:coreProperties>
</file>